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62" r:id="rId2"/>
    <p:sldId id="256" r:id="rId3"/>
    <p:sldId id="257" r:id="rId4"/>
    <p:sldId id="258" r:id="rId5"/>
    <p:sldId id="259" r:id="rId6"/>
    <p:sldId id="260" r:id="rId7"/>
    <p:sldId id="261" r:id="rId8"/>
    <p:sldId id="264"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League Spartan" panose="020B0604020202020204" charset="0"/>
      <p:regular r:id="rId14"/>
    </p:embeddedFont>
    <p:embeddedFont>
      <p:font typeface="Now" panose="020B0604020202020204" charset="-94"/>
      <p:regular r:id="rId15"/>
    </p:embeddedFont>
    <p:embeddedFont>
      <p:font typeface="Open Sauce" panose="020B0604020202020204" charset="-94"/>
      <p:regular r:id="rId16"/>
    </p:embeddedFont>
    <p:embeddedFont>
      <p:font typeface="Trebuchet MS" panose="020B0603020202020204" pitchFamily="34" charset="0"/>
      <p:regular r:id="rId17"/>
      <p:bold r:id="rId18"/>
      <p:italic r:id="rId19"/>
      <p:boldItalic r:id="rId20"/>
    </p:embeddedFont>
    <p:embeddedFont>
      <p:font typeface="Trocchi" panose="020B0604020202020204" charset="-94"/>
      <p:regular r:id="rId21"/>
    </p:embeddedFont>
    <p:embeddedFont>
      <p:font typeface="Wingdings 3" panose="05040102010807070707" pitchFamily="18" charset="2"/>
      <p:regular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presProps" Target="pres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483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3869450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91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638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23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13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88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42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1030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846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74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799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11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tr-TR"/>
              <a:t>Asıl başlık stilini düzenlemek için tıklayın</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199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tr-TR"/>
              <a:t>Resim eklemek için simgeye tıklayın</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6948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93098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468B166-EDE2-4DB3-CFC9-043FB77B7614}"/>
              </a:ext>
            </a:extLst>
          </p:cNvPr>
          <p:cNvSpPr/>
          <p:nvPr/>
        </p:nvSpPr>
        <p:spPr>
          <a:xfrm>
            <a:off x="381000" y="2781300"/>
            <a:ext cx="14782800" cy="2554545"/>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kumimoji="0" lang="en-US" altLang="tr-TR" sz="8000" b="1" i="0" u="none" strike="noStrike" normalizeH="0" baseline="0"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The effects of the Earth's movements and shape on our life</a:t>
            </a:r>
          </a:p>
        </p:txBody>
      </p:sp>
      <p:pic>
        <p:nvPicPr>
          <p:cNvPr id="5" name="Picture 6">
            <a:extLst>
              <a:ext uri="{FF2B5EF4-FFF2-40B4-BE49-F238E27FC236}">
                <a16:creationId xmlns:a16="http://schemas.microsoft.com/office/drawing/2014/main" id="{F2A0EAFA-C9FF-7638-DD7E-33F0911D1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8420100"/>
            <a:ext cx="2086137" cy="1446592"/>
          </a:xfrm>
          <a:prstGeom prst="rect">
            <a:avLst/>
          </a:prstGeom>
        </p:spPr>
      </p:pic>
    </p:spTree>
    <p:extLst>
      <p:ext uri="{BB962C8B-B14F-4D97-AF65-F5344CB8AC3E}">
        <p14:creationId xmlns:p14="http://schemas.microsoft.com/office/powerpoint/2010/main" val="1750728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FFFFF"/>
            </a:solidFill>
          </p:spPr>
          <p:txBody>
            <a:bodyPr/>
            <a:lstStyle/>
            <a:p>
              <a:endParaRPr lang="tr-TR"/>
            </a:p>
          </p:txBody>
        </p:sp>
        <p:sp>
          <p:nvSpPr>
            <p:cNvPr id="6" name="TextBox 6"/>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7" name="AutoShape 7"/>
          <p:cNvSpPr/>
          <p:nvPr/>
        </p:nvSpPr>
        <p:spPr>
          <a:xfrm>
            <a:off x="8628597" y="5181600"/>
            <a:ext cx="1028700" cy="0"/>
          </a:xfrm>
          <a:prstGeom prst="line">
            <a:avLst/>
          </a:prstGeom>
          <a:ln w="76200" cap="flat">
            <a:solidFill>
              <a:srgbClr val="000001"/>
            </a:solidFill>
            <a:prstDash val="solid"/>
            <a:headEnd type="none" w="sm" len="sm"/>
            <a:tailEnd type="none" w="sm" len="sm"/>
          </a:ln>
        </p:spPr>
        <p:txBody>
          <a:bodyPr/>
          <a:lstStyle/>
          <a:p>
            <a:endParaRPr lang="tr-TR"/>
          </a:p>
        </p:txBody>
      </p:sp>
      <p:sp>
        <p:nvSpPr>
          <p:cNvPr id="8" name="Freeform 8"/>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9" name="Freeform 9"/>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0" name="Freeform 10"/>
          <p:cNvSpPr/>
          <p:nvPr/>
        </p:nvSpPr>
        <p:spPr>
          <a:xfrm>
            <a:off x="364230" y="9258300"/>
            <a:ext cx="1328939" cy="919079"/>
          </a:xfrm>
          <a:custGeom>
            <a:avLst/>
            <a:gdLst/>
            <a:ahLst/>
            <a:cxnLst/>
            <a:rect l="l" t="t" r="r" b="b"/>
            <a:pathLst>
              <a:path w="1328939" h="919079">
                <a:moveTo>
                  <a:pt x="0" y="0"/>
                </a:moveTo>
                <a:lnTo>
                  <a:pt x="1328940" y="0"/>
                </a:lnTo>
                <a:lnTo>
                  <a:pt x="1328940" y="919079"/>
                </a:lnTo>
                <a:lnTo>
                  <a:pt x="0" y="919079"/>
                </a:lnTo>
                <a:lnTo>
                  <a:pt x="0" y="0"/>
                </a:lnTo>
                <a:close/>
              </a:path>
            </a:pathLst>
          </a:custGeom>
          <a:blipFill>
            <a:blip r:embed="rId10"/>
            <a:stretch>
              <a:fillRect/>
            </a:stretch>
          </a:blipFill>
        </p:spPr>
        <p:txBody>
          <a:bodyPr/>
          <a:lstStyle/>
          <a:p>
            <a:endParaRPr lang="tr-TR"/>
          </a:p>
        </p:txBody>
      </p:sp>
      <p:sp>
        <p:nvSpPr>
          <p:cNvPr id="11" name="Freeform 11"/>
          <p:cNvSpPr/>
          <p:nvPr/>
        </p:nvSpPr>
        <p:spPr>
          <a:xfrm>
            <a:off x="15436394" y="9608677"/>
            <a:ext cx="2692452" cy="568703"/>
          </a:xfrm>
          <a:custGeom>
            <a:avLst/>
            <a:gdLst/>
            <a:ahLst/>
            <a:cxnLst/>
            <a:rect l="l" t="t" r="r" b="b"/>
            <a:pathLst>
              <a:path w="2692452" h="568703">
                <a:moveTo>
                  <a:pt x="0" y="0"/>
                </a:moveTo>
                <a:lnTo>
                  <a:pt x="2692453" y="0"/>
                </a:lnTo>
                <a:lnTo>
                  <a:pt x="2692453" y="568702"/>
                </a:lnTo>
                <a:lnTo>
                  <a:pt x="0" y="568702"/>
                </a:lnTo>
                <a:lnTo>
                  <a:pt x="0" y="0"/>
                </a:lnTo>
                <a:close/>
              </a:path>
            </a:pathLst>
          </a:custGeom>
          <a:blipFill>
            <a:blip r:embed="rId11"/>
            <a:stretch>
              <a:fillRect/>
            </a:stretch>
          </a:blipFill>
        </p:spPr>
        <p:txBody>
          <a:bodyPr/>
          <a:lstStyle/>
          <a:p>
            <a:endParaRPr lang="tr-TR"/>
          </a:p>
        </p:txBody>
      </p:sp>
      <p:sp>
        <p:nvSpPr>
          <p:cNvPr id="12" name="TextBox 12"/>
          <p:cNvSpPr txBox="1"/>
          <p:nvPr/>
        </p:nvSpPr>
        <p:spPr>
          <a:xfrm>
            <a:off x="5600804" y="2021569"/>
            <a:ext cx="7084287" cy="2465705"/>
          </a:xfrm>
          <a:prstGeom prst="rect">
            <a:avLst/>
          </a:prstGeom>
        </p:spPr>
        <p:txBody>
          <a:bodyPr lIns="0" tIns="0" rIns="0" bIns="0" rtlCol="0" anchor="t">
            <a:spAutoFit/>
          </a:bodyPr>
          <a:lstStyle/>
          <a:p>
            <a:pPr algn="ctr">
              <a:lnSpc>
                <a:spcPts val="9879"/>
              </a:lnSpc>
            </a:pPr>
            <a:r>
              <a:rPr lang="en-US" sz="7599">
                <a:solidFill>
                  <a:srgbClr val="000001"/>
                </a:solidFill>
                <a:latin typeface="League Spartan"/>
              </a:rPr>
              <a:t>Day and Night</a:t>
            </a:r>
          </a:p>
        </p:txBody>
      </p:sp>
      <p:sp>
        <p:nvSpPr>
          <p:cNvPr id="13" name="TextBox 13"/>
          <p:cNvSpPr txBox="1"/>
          <p:nvPr/>
        </p:nvSpPr>
        <p:spPr>
          <a:xfrm>
            <a:off x="5450157" y="5838825"/>
            <a:ext cx="7086392" cy="1633220"/>
          </a:xfrm>
          <a:prstGeom prst="rect">
            <a:avLst/>
          </a:prstGeom>
        </p:spPr>
        <p:txBody>
          <a:bodyPr lIns="0" tIns="0" rIns="0" bIns="0" rtlCol="0" anchor="t">
            <a:spAutoFit/>
          </a:bodyPr>
          <a:lstStyle/>
          <a:p>
            <a:pPr algn="ctr">
              <a:lnSpc>
                <a:spcPts val="4160"/>
              </a:lnSpc>
            </a:pPr>
            <a:r>
              <a:rPr lang="en-US" sz="3200" dirty="0">
                <a:solidFill>
                  <a:srgbClr val="000001"/>
                </a:solidFill>
                <a:latin typeface="Now"/>
              </a:rPr>
              <a:t>The effects of the Earth's movements and shape on our life.</a:t>
            </a:r>
          </a:p>
          <a:p>
            <a:pPr algn="ctr">
              <a:lnSpc>
                <a:spcPts val="4680"/>
              </a:lnSpc>
            </a:pPr>
            <a:endParaRPr lang="en-US" sz="3200" dirty="0">
              <a:solidFill>
                <a:srgbClr val="000001"/>
              </a:solidFill>
              <a:latin typeface="Now"/>
            </a:endParaRPr>
          </a:p>
        </p:txBody>
      </p:sp>
      <p:sp>
        <p:nvSpPr>
          <p:cNvPr id="14" name="TextBox 14"/>
          <p:cNvSpPr txBox="1"/>
          <p:nvPr/>
        </p:nvSpPr>
        <p:spPr>
          <a:xfrm>
            <a:off x="5602863" y="9676316"/>
            <a:ext cx="6826441" cy="274306"/>
          </a:xfrm>
          <a:prstGeom prst="rect">
            <a:avLst/>
          </a:prstGeom>
        </p:spPr>
        <p:txBody>
          <a:bodyPr wrap="square" lIns="0" tIns="0" rIns="0" bIns="0" rtlCol="0" anchor="t">
            <a:spAutoFit/>
          </a:bodyPr>
          <a:lstStyle/>
          <a:p>
            <a:pPr algn="ctr">
              <a:lnSpc>
                <a:spcPts val="2340"/>
              </a:lnSpc>
              <a:spcBef>
                <a:spcPct val="0"/>
              </a:spcBef>
            </a:pPr>
            <a:r>
              <a:rPr lang="en-US" sz="1800" dirty="0">
                <a:solidFill>
                  <a:srgbClr val="000000"/>
                </a:solidFill>
                <a:latin typeface="Open Sauce"/>
              </a:rPr>
              <a:t>SEN Power project 2022-1-BG01-KA220-SCH-00085065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20316" y="0"/>
            <a:ext cx="18167684" cy="10355580"/>
          </a:xfrm>
          <a:prstGeom prst="rect">
            <a:avLst/>
          </a:prstGeom>
        </p:spPr>
      </p:pic>
    </p:spTree>
  </p:cSld>
  <p:clrMapOvr>
    <a:masterClrMapping/>
  </p:clrMapOvr>
  <p:transition spd="med">
    <p:cover dir="d"/>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2" name="Group 2"/>
          <p:cNvGrpSpPr/>
          <p:nvPr/>
        </p:nvGrpSpPr>
        <p:grpSpPr>
          <a:xfrm>
            <a:off x="-236236" y="-198514"/>
            <a:ext cx="18760472" cy="2860963"/>
            <a:chOff x="0" y="0"/>
            <a:chExt cx="4941030" cy="753505"/>
          </a:xfrm>
        </p:grpSpPr>
        <p:sp>
          <p:nvSpPr>
            <p:cNvPr id="3" name="Freeform 3"/>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FFFFF"/>
            </a:solidFill>
          </p:spPr>
          <p:txBody>
            <a:bodyPr/>
            <a:lstStyle/>
            <a:p>
              <a:endParaRPr lang="tr-TR"/>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028700" y="3695057"/>
            <a:ext cx="4565659" cy="4114800"/>
          </a:xfrm>
          <a:custGeom>
            <a:avLst/>
            <a:gdLst/>
            <a:ahLst/>
            <a:cxnLst/>
            <a:rect l="l" t="t" r="r" b="b"/>
            <a:pathLst>
              <a:path w="4565659" h="4114800">
                <a:moveTo>
                  <a:pt x="0" y="0"/>
                </a:moveTo>
                <a:lnTo>
                  <a:pt x="4565659" y="0"/>
                </a:lnTo>
                <a:lnTo>
                  <a:pt x="456565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6593842" y="4336860"/>
            <a:ext cx="4353440" cy="3727633"/>
          </a:xfrm>
          <a:custGeom>
            <a:avLst/>
            <a:gdLst/>
            <a:ahLst/>
            <a:cxnLst/>
            <a:rect l="l" t="t" r="r" b="b"/>
            <a:pathLst>
              <a:path w="4353440" h="3727633">
                <a:moveTo>
                  <a:pt x="0" y="0"/>
                </a:moveTo>
                <a:lnTo>
                  <a:pt x="4353440" y="0"/>
                </a:lnTo>
                <a:lnTo>
                  <a:pt x="4353440" y="3727633"/>
                </a:lnTo>
                <a:lnTo>
                  <a:pt x="0" y="3727633"/>
                </a:lnTo>
                <a:lnTo>
                  <a:pt x="0" y="0"/>
                </a:lnTo>
                <a:close/>
              </a:path>
            </a:pathLst>
          </a:custGeom>
          <a:blipFill>
            <a:blip r:embed="rId4"/>
            <a:stretch>
              <a:fillRect/>
            </a:stretch>
          </a:blipFill>
        </p:spPr>
        <p:txBody>
          <a:bodyPr/>
          <a:lstStyle/>
          <a:p>
            <a:endParaRPr lang="tr-TR"/>
          </a:p>
        </p:txBody>
      </p:sp>
      <p:sp>
        <p:nvSpPr>
          <p:cNvPr id="7" name="Freeform 7"/>
          <p:cNvSpPr/>
          <p:nvPr/>
        </p:nvSpPr>
        <p:spPr>
          <a:xfrm>
            <a:off x="12435792" y="4053428"/>
            <a:ext cx="5067739" cy="3990845"/>
          </a:xfrm>
          <a:custGeom>
            <a:avLst/>
            <a:gdLst/>
            <a:ahLst/>
            <a:cxnLst/>
            <a:rect l="l" t="t" r="r" b="b"/>
            <a:pathLst>
              <a:path w="5067739" h="3990845">
                <a:moveTo>
                  <a:pt x="0" y="0"/>
                </a:moveTo>
                <a:lnTo>
                  <a:pt x="5067739" y="0"/>
                </a:lnTo>
                <a:lnTo>
                  <a:pt x="5067739" y="3990845"/>
                </a:lnTo>
                <a:lnTo>
                  <a:pt x="0" y="3990845"/>
                </a:lnTo>
                <a:lnTo>
                  <a:pt x="0" y="0"/>
                </a:lnTo>
                <a:close/>
              </a:path>
            </a:pathLst>
          </a:custGeom>
          <a:blipFill>
            <a:blip r:embed="rId5"/>
            <a:stretch>
              <a:fillRect/>
            </a:stretch>
          </a:blipFill>
        </p:spPr>
        <p:txBody>
          <a:bodyPr/>
          <a:lstStyle/>
          <a:p>
            <a:endParaRPr lang="tr-TR"/>
          </a:p>
        </p:txBody>
      </p:sp>
      <p:sp>
        <p:nvSpPr>
          <p:cNvPr id="8" name="TextBox 8"/>
          <p:cNvSpPr txBox="1"/>
          <p:nvPr/>
        </p:nvSpPr>
        <p:spPr>
          <a:xfrm>
            <a:off x="2057400" y="981075"/>
            <a:ext cx="14170887" cy="880579"/>
          </a:xfrm>
          <a:prstGeom prst="rect">
            <a:avLst/>
          </a:prstGeom>
        </p:spPr>
        <p:txBody>
          <a:bodyPr lIns="0" tIns="0" rIns="0" bIns="0" rtlCol="0" anchor="t">
            <a:spAutoFit/>
          </a:bodyPr>
          <a:lstStyle/>
          <a:p>
            <a:pPr algn="ctr">
              <a:lnSpc>
                <a:spcPts val="7149"/>
              </a:lnSpc>
            </a:pPr>
            <a:r>
              <a:rPr lang="en-US" sz="5499">
                <a:solidFill>
                  <a:srgbClr val="000001"/>
                </a:solidFill>
                <a:latin typeface="League Spartan"/>
              </a:rPr>
              <a:t>What time of the day do you..</a:t>
            </a:r>
          </a:p>
        </p:txBody>
      </p:sp>
      <p:sp>
        <p:nvSpPr>
          <p:cNvPr id="9" name="TextBox 9"/>
          <p:cNvSpPr txBox="1"/>
          <p:nvPr/>
        </p:nvSpPr>
        <p:spPr>
          <a:xfrm rot="-429372">
            <a:off x="2340861" y="7786061"/>
            <a:ext cx="3691617" cy="914228"/>
          </a:xfrm>
          <a:prstGeom prst="rect">
            <a:avLst/>
          </a:prstGeom>
        </p:spPr>
        <p:txBody>
          <a:bodyPr lIns="0" tIns="0" rIns="0" bIns="0" rtlCol="0" anchor="t">
            <a:spAutoFit/>
          </a:bodyPr>
          <a:lstStyle/>
          <a:p>
            <a:pPr marL="0" lvl="0" indent="0" algn="ctr">
              <a:lnSpc>
                <a:spcPts val="5199"/>
              </a:lnSpc>
              <a:spcBef>
                <a:spcPct val="0"/>
              </a:spcBef>
            </a:pPr>
            <a:r>
              <a:rPr lang="en-US" sz="3999" u="none" strike="noStrike">
                <a:solidFill>
                  <a:srgbClr val="6B72C7"/>
                </a:solidFill>
                <a:latin typeface="League Spartan"/>
              </a:rPr>
              <a:t>go to school? </a:t>
            </a:r>
          </a:p>
        </p:txBody>
      </p:sp>
      <p:sp>
        <p:nvSpPr>
          <p:cNvPr id="10" name="TextBox 10"/>
          <p:cNvSpPr txBox="1"/>
          <p:nvPr/>
        </p:nvSpPr>
        <p:spPr>
          <a:xfrm rot="708737">
            <a:off x="8351958" y="3636394"/>
            <a:ext cx="2787445" cy="796668"/>
          </a:xfrm>
          <a:prstGeom prst="rect">
            <a:avLst/>
          </a:prstGeom>
        </p:spPr>
        <p:txBody>
          <a:bodyPr lIns="0" tIns="0" rIns="0" bIns="0" rtlCol="0" anchor="t">
            <a:spAutoFit/>
          </a:bodyPr>
          <a:lstStyle/>
          <a:p>
            <a:pPr marL="0" lvl="0" indent="0" algn="ctr">
              <a:lnSpc>
                <a:spcPts val="5199"/>
              </a:lnSpc>
              <a:spcBef>
                <a:spcPct val="0"/>
              </a:spcBef>
            </a:pPr>
            <a:r>
              <a:rPr lang="en-US" sz="3999" u="none" strike="noStrike">
                <a:solidFill>
                  <a:srgbClr val="6B72C7"/>
                </a:solidFill>
                <a:latin typeface="League Spartan"/>
              </a:rPr>
              <a:t>eat lunch?</a:t>
            </a:r>
          </a:p>
        </p:txBody>
      </p:sp>
      <p:sp>
        <p:nvSpPr>
          <p:cNvPr id="11" name="TextBox 11"/>
          <p:cNvSpPr txBox="1"/>
          <p:nvPr/>
        </p:nvSpPr>
        <p:spPr>
          <a:xfrm rot="-323746">
            <a:off x="13034583" y="7922904"/>
            <a:ext cx="3251541" cy="852771"/>
          </a:xfrm>
          <a:prstGeom prst="rect">
            <a:avLst/>
          </a:prstGeom>
        </p:spPr>
        <p:txBody>
          <a:bodyPr lIns="0" tIns="0" rIns="0" bIns="0" rtlCol="0" anchor="t">
            <a:spAutoFit/>
          </a:bodyPr>
          <a:lstStyle/>
          <a:p>
            <a:pPr algn="ctr">
              <a:lnSpc>
                <a:spcPts val="5199"/>
              </a:lnSpc>
            </a:pPr>
            <a:r>
              <a:rPr lang="en-US" sz="3999">
                <a:solidFill>
                  <a:srgbClr val="6B72C7"/>
                </a:solidFill>
                <a:latin typeface="League Spartan"/>
              </a:rPr>
              <a:t>go to sleep?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2" name="Group 2"/>
          <p:cNvGrpSpPr/>
          <p:nvPr/>
        </p:nvGrpSpPr>
        <p:grpSpPr>
          <a:xfrm>
            <a:off x="8001000" y="-155664"/>
            <a:ext cx="10623067" cy="1062306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9DB3F5"/>
            </a:solidFill>
          </p:spPr>
          <p:txBody>
            <a:bodyPr/>
            <a:lstStyle/>
            <a:p>
              <a:endParaRPr lang="tr-TR"/>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9323614" y="533716"/>
            <a:ext cx="7935686" cy="8229600"/>
          </a:xfrm>
          <a:custGeom>
            <a:avLst/>
            <a:gdLst/>
            <a:ahLst/>
            <a:cxnLst/>
            <a:rect l="l" t="t" r="r" b="b"/>
            <a:pathLst>
              <a:path w="7935686" h="8229600">
                <a:moveTo>
                  <a:pt x="0" y="0"/>
                </a:moveTo>
                <a:lnTo>
                  <a:pt x="7935686" y="0"/>
                </a:lnTo>
                <a:lnTo>
                  <a:pt x="7935686" y="8229600"/>
                </a:lnTo>
                <a:lnTo>
                  <a:pt x="0" y="8229600"/>
                </a:lnTo>
                <a:lnTo>
                  <a:pt x="0" y="0"/>
                </a:lnTo>
                <a:close/>
              </a:path>
            </a:pathLst>
          </a:custGeom>
          <a:blipFill>
            <a:blip r:embed="rId2"/>
            <a:stretch>
              <a:fillRect/>
            </a:stretch>
          </a:blipFill>
        </p:spPr>
        <p:txBody>
          <a:bodyPr/>
          <a:lstStyle/>
          <a:p>
            <a:endParaRPr lang="tr-TR"/>
          </a:p>
        </p:txBody>
      </p:sp>
      <p:sp>
        <p:nvSpPr>
          <p:cNvPr id="6" name="TextBox 6"/>
          <p:cNvSpPr txBox="1"/>
          <p:nvPr/>
        </p:nvSpPr>
        <p:spPr>
          <a:xfrm>
            <a:off x="1028700" y="962025"/>
            <a:ext cx="6093343" cy="1205534"/>
          </a:xfrm>
          <a:prstGeom prst="rect">
            <a:avLst/>
          </a:prstGeom>
        </p:spPr>
        <p:txBody>
          <a:bodyPr lIns="0" tIns="0" rIns="0" bIns="0" rtlCol="0" anchor="t">
            <a:spAutoFit/>
          </a:bodyPr>
          <a:lstStyle/>
          <a:p>
            <a:pPr>
              <a:lnSpc>
                <a:spcPts val="9750"/>
              </a:lnSpc>
            </a:pPr>
            <a:r>
              <a:rPr lang="en-US" sz="7500">
                <a:solidFill>
                  <a:srgbClr val="000001"/>
                </a:solidFill>
                <a:latin typeface="League Spartan"/>
              </a:rPr>
              <a:t>The Sun</a:t>
            </a:r>
          </a:p>
        </p:txBody>
      </p:sp>
      <p:sp>
        <p:nvSpPr>
          <p:cNvPr id="7" name="TextBox 7"/>
          <p:cNvSpPr txBox="1"/>
          <p:nvPr/>
        </p:nvSpPr>
        <p:spPr>
          <a:xfrm>
            <a:off x="284922" y="2380937"/>
            <a:ext cx="7716078" cy="7542013"/>
          </a:xfrm>
          <a:prstGeom prst="rect">
            <a:avLst/>
          </a:prstGeom>
        </p:spPr>
        <p:txBody>
          <a:bodyPr lIns="0" tIns="0" rIns="0" bIns="0" rtlCol="0" anchor="t">
            <a:spAutoFit/>
          </a:bodyPr>
          <a:lstStyle/>
          <a:p>
            <a:pPr marL="492115" lvl="1" indent="-246057">
              <a:lnSpc>
                <a:spcPts val="3191"/>
              </a:lnSpc>
              <a:buFont typeface="Arial"/>
              <a:buChar char="•"/>
            </a:pPr>
            <a:r>
              <a:rPr lang="en-US" sz="2279">
                <a:solidFill>
                  <a:srgbClr val="F58258"/>
                </a:solidFill>
                <a:latin typeface="League Spartan"/>
              </a:rPr>
              <a:t>The Sun is a giant star that shines brightly in the sky during the day. It is like a big ball of very hot gases.</a:t>
            </a:r>
          </a:p>
          <a:p>
            <a:pPr>
              <a:lnSpc>
                <a:spcPts val="3191"/>
              </a:lnSpc>
            </a:pPr>
            <a:endParaRPr lang="en-US" sz="2279">
              <a:solidFill>
                <a:srgbClr val="F58258"/>
              </a:solidFill>
              <a:latin typeface="League Spartan"/>
            </a:endParaRPr>
          </a:p>
          <a:p>
            <a:pPr marL="492115" lvl="1" indent="-246057">
              <a:lnSpc>
                <a:spcPts val="3191"/>
              </a:lnSpc>
              <a:buFont typeface="Arial"/>
              <a:buChar char="•"/>
            </a:pPr>
            <a:r>
              <a:rPr lang="en-US" sz="2279">
                <a:solidFill>
                  <a:srgbClr val="6B72C7"/>
                </a:solidFill>
                <a:latin typeface="League Spartan"/>
              </a:rPr>
              <a:t>The Sun gives us light and warmth, making our days bright and helping plants grow.</a:t>
            </a:r>
          </a:p>
          <a:p>
            <a:pPr>
              <a:lnSpc>
                <a:spcPts val="3191"/>
              </a:lnSpc>
            </a:pPr>
            <a:endParaRPr lang="en-US" sz="2279">
              <a:solidFill>
                <a:srgbClr val="6B72C7"/>
              </a:solidFill>
              <a:latin typeface="League Spartan"/>
            </a:endParaRPr>
          </a:p>
          <a:p>
            <a:pPr marL="492115" lvl="1" indent="-246057">
              <a:lnSpc>
                <a:spcPts val="3191"/>
              </a:lnSpc>
              <a:buFont typeface="Arial"/>
              <a:buChar char="•"/>
            </a:pPr>
            <a:r>
              <a:rPr lang="en-US" sz="2279">
                <a:solidFill>
                  <a:srgbClr val="165946"/>
                </a:solidFill>
                <a:latin typeface="League Spartan"/>
              </a:rPr>
              <a:t>It is so big that you could fit more than one million Earths inside it! But don't worry; it is very, very far away from us.</a:t>
            </a:r>
          </a:p>
          <a:p>
            <a:pPr>
              <a:lnSpc>
                <a:spcPts val="3191"/>
              </a:lnSpc>
            </a:pPr>
            <a:r>
              <a:rPr lang="en-US" sz="2279">
                <a:solidFill>
                  <a:srgbClr val="000001"/>
                </a:solidFill>
                <a:latin typeface="Trocchi"/>
              </a:rPr>
              <a:t>,</a:t>
            </a:r>
          </a:p>
          <a:p>
            <a:pPr marL="492115" lvl="1" indent="-246057">
              <a:lnSpc>
                <a:spcPts val="3191"/>
              </a:lnSpc>
              <a:buFont typeface="Arial"/>
              <a:buChar char="•"/>
            </a:pPr>
            <a:r>
              <a:rPr lang="en-US" sz="2279">
                <a:solidFill>
                  <a:srgbClr val="2650CF"/>
                </a:solidFill>
                <a:latin typeface="League Spartan"/>
              </a:rPr>
              <a:t>The Sun makes day and night happen. When the Sun is up, it's daytime, and when it's down, it's nighttime.</a:t>
            </a:r>
          </a:p>
          <a:p>
            <a:pPr>
              <a:lnSpc>
                <a:spcPts val="3191"/>
              </a:lnSpc>
            </a:pPr>
            <a:endParaRPr lang="en-US" sz="2279">
              <a:solidFill>
                <a:srgbClr val="2650CF"/>
              </a:solidFill>
              <a:latin typeface="League Spartan"/>
            </a:endParaRPr>
          </a:p>
          <a:p>
            <a:pPr marL="492115" lvl="1" indent="-246057">
              <a:lnSpc>
                <a:spcPts val="3191"/>
              </a:lnSpc>
              <a:buFont typeface="Arial"/>
              <a:buChar char="•"/>
            </a:pPr>
            <a:r>
              <a:rPr lang="en-US" sz="2279">
                <a:solidFill>
                  <a:srgbClr val="5E3023"/>
                </a:solidFill>
                <a:latin typeface="League Spartan"/>
              </a:rPr>
              <a:t>We should never look directly at the Sun because it can hurt our eyes. But we can enjoy its light and feel its warmth safely from Earth.</a:t>
            </a:r>
          </a:p>
          <a:p>
            <a:pPr algn="ctr">
              <a:lnSpc>
                <a:spcPts val="3191"/>
              </a:lnSpc>
            </a:pPr>
            <a:endParaRPr lang="en-US" sz="2279">
              <a:solidFill>
                <a:srgbClr val="5E3023"/>
              </a:solidFill>
              <a:latin typeface="League Spartan"/>
            </a:endParaRPr>
          </a:p>
        </p:txBody>
      </p:sp>
    </p:spTree>
  </p:cSld>
  <p:clrMapOvr>
    <a:masterClrMapping/>
  </p:clrMapOvr>
  <p:transition spd="med">
    <p:cover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tr-TR"/>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6541049" y="2008865"/>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9328986" y="2008865"/>
            <a:ext cx="1669084" cy="1648838"/>
          </a:xfrm>
          <a:custGeom>
            <a:avLst/>
            <a:gdLst/>
            <a:ahLst/>
            <a:cxnLst/>
            <a:rect l="l" t="t" r="r" b="b"/>
            <a:pathLst>
              <a:path w="1669084" h="1648838">
                <a:moveTo>
                  <a:pt x="0" y="0"/>
                </a:moveTo>
                <a:lnTo>
                  <a:pt x="1669083" y="0"/>
                </a:lnTo>
                <a:lnTo>
                  <a:pt x="1669083" y="1648837"/>
                </a:lnTo>
                <a:lnTo>
                  <a:pt x="0" y="1648837"/>
                </a:lnTo>
                <a:lnTo>
                  <a:pt x="0" y="0"/>
                </a:lnTo>
                <a:close/>
              </a:path>
            </a:pathLst>
          </a:custGeom>
          <a:blipFill>
            <a:blip r:embed="rId4">
              <a:extLst>
                <a:ext uri="{96DAC541-7B7A-43D3-8B79-37D633B846F1}">
                  <asvg:svgBlip xmlns:asvg="http://schemas.microsoft.com/office/drawing/2016/SVG/main" r:embed="rId5"/>
                </a:ext>
              </a:extLst>
            </a:blip>
            <a:stretch>
              <a:fillRect l="-167033" r="-375129" b="-339669"/>
            </a:stretch>
          </a:blipFill>
        </p:spPr>
        <p:txBody>
          <a:bodyPr/>
          <a:lstStyle/>
          <a:p>
            <a:endParaRPr lang="tr-TR"/>
          </a:p>
        </p:txBody>
      </p:sp>
      <p:sp>
        <p:nvSpPr>
          <p:cNvPr id="7" name="Freeform 7"/>
          <p:cNvSpPr/>
          <p:nvPr/>
        </p:nvSpPr>
        <p:spPr>
          <a:xfrm rot="2347367">
            <a:off x="3757185" y="5484481"/>
            <a:ext cx="541919" cy="1373528"/>
          </a:xfrm>
          <a:custGeom>
            <a:avLst/>
            <a:gdLst/>
            <a:ahLst/>
            <a:cxnLst/>
            <a:rect l="l" t="t" r="r" b="b"/>
            <a:pathLst>
              <a:path w="541919" h="1373528">
                <a:moveTo>
                  <a:pt x="0" y="0"/>
                </a:moveTo>
                <a:lnTo>
                  <a:pt x="541919" y="0"/>
                </a:lnTo>
                <a:lnTo>
                  <a:pt x="541919" y="1373528"/>
                </a:lnTo>
                <a:lnTo>
                  <a:pt x="0" y="1373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rot="-7257998">
            <a:off x="11034840" y="845219"/>
            <a:ext cx="363313" cy="1168550"/>
          </a:xfrm>
          <a:custGeom>
            <a:avLst/>
            <a:gdLst/>
            <a:ahLst/>
            <a:cxnLst/>
            <a:rect l="l" t="t" r="r" b="b"/>
            <a:pathLst>
              <a:path w="363313" h="1168550">
                <a:moveTo>
                  <a:pt x="0" y="0"/>
                </a:moveTo>
                <a:lnTo>
                  <a:pt x="363313" y="0"/>
                </a:lnTo>
                <a:lnTo>
                  <a:pt x="363313" y="1168550"/>
                </a:lnTo>
                <a:lnTo>
                  <a:pt x="0" y="1168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9" name="Freeform 9"/>
          <p:cNvSpPr/>
          <p:nvPr/>
        </p:nvSpPr>
        <p:spPr>
          <a:xfrm rot="-2145190" flipH="1">
            <a:off x="12614068" y="6555595"/>
            <a:ext cx="495501" cy="1255878"/>
          </a:xfrm>
          <a:custGeom>
            <a:avLst/>
            <a:gdLst/>
            <a:ahLst/>
            <a:cxnLst/>
            <a:rect l="l" t="t" r="r" b="b"/>
            <a:pathLst>
              <a:path w="495501" h="1255878">
                <a:moveTo>
                  <a:pt x="495501" y="0"/>
                </a:moveTo>
                <a:lnTo>
                  <a:pt x="0" y="0"/>
                </a:lnTo>
                <a:lnTo>
                  <a:pt x="0" y="1255878"/>
                </a:lnTo>
                <a:lnTo>
                  <a:pt x="495501" y="1255878"/>
                </a:lnTo>
                <a:lnTo>
                  <a:pt x="49550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0" name="TextBox 10"/>
          <p:cNvSpPr txBox="1"/>
          <p:nvPr/>
        </p:nvSpPr>
        <p:spPr>
          <a:xfrm>
            <a:off x="1028700" y="962025"/>
            <a:ext cx="6972300" cy="2439642"/>
          </a:xfrm>
          <a:prstGeom prst="rect">
            <a:avLst/>
          </a:prstGeom>
        </p:spPr>
        <p:txBody>
          <a:bodyPr lIns="0" tIns="0" rIns="0" bIns="0" rtlCol="0" anchor="t">
            <a:spAutoFit/>
          </a:bodyPr>
          <a:lstStyle/>
          <a:p>
            <a:pPr>
              <a:lnSpc>
                <a:spcPts val="9750"/>
              </a:lnSpc>
            </a:pPr>
            <a:r>
              <a:rPr lang="en-US" sz="7500">
                <a:solidFill>
                  <a:srgbClr val="000001"/>
                </a:solidFill>
                <a:latin typeface="League Spartan"/>
              </a:rPr>
              <a:t>Daytime and Nighttime</a:t>
            </a:r>
          </a:p>
        </p:txBody>
      </p:sp>
      <p:sp>
        <p:nvSpPr>
          <p:cNvPr id="11" name="TextBox 11"/>
          <p:cNvSpPr txBox="1"/>
          <p:nvPr/>
        </p:nvSpPr>
        <p:spPr>
          <a:xfrm>
            <a:off x="12213007" y="990600"/>
            <a:ext cx="5046293" cy="1466022"/>
          </a:xfrm>
          <a:prstGeom prst="rect">
            <a:avLst/>
          </a:prstGeom>
        </p:spPr>
        <p:txBody>
          <a:bodyPr lIns="0" tIns="0" rIns="0" bIns="0" rtlCol="0" anchor="t">
            <a:spAutoFit/>
          </a:bodyPr>
          <a:lstStyle/>
          <a:p>
            <a:pPr algn="r">
              <a:lnSpc>
                <a:spcPts val="3900"/>
              </a:lnSpc>
            </a:pPr>
            <a:r>
              <a:rPr lang="en-US" sz="3000">
                <a:solidFill>
                  <a:srgbClr val="000001"/>
                </a:solidFill>
                <a:latin typeface="League Spartan"/>
              </a:rPr>
              <a:t>Earth takes one day to complete one rotation on its axis.</a:t>
            </a:r>
          </a:p>
        </p:txBody>
      </p:sp>
      <p:sp>
        <p:nvSpPr>
          <p:cNvPr id="12" name="TextBox 12"/>
          <p:cNvSpPr txBox="1"/>
          <p:nvPr/>
        </p:nvSpPr>
        <p:spPr>
          <a:xfrm>
            <a:off x="1028700" y="7779913"/>
            <a:ext cx="5184540" cy="1485900"/>
          </a:xfrm>
          <a:prstGeom prst="rect">
            <a:avLst/>
          </a:prstGeom>
        </p:spPr>
        <p:txBody>
          <a:bodyPr lIns="0" tIns="0" rIns="0" bIns="0" rtlCol="0" anchor="t">
            <a:spAutoFit/>
          </a:bodyPr>
          <a:lstStyle/>
          <a:p>
            <a:pPr>
              <a:lnSpc>
                <a:spcPts val="3900"/>
              </a:lnSpc>
            </a:pPr>
            <a:r>
              <a:rPr lang="en-US" sz="3000">
                <a:solidFill>
                  <a:srgbClr val="000001"/>
                </a:solidFill>
                <a:latin typeface="League Spartan"/>
              </a:rPr>
              <a:t>Areas on Earth facing away from the Sun experience nighttime.</a:t>
            </a:r>
          </a:p>
        </p:txBody>
      </p:sp>
      <p:sp>
        <p:nvSpPr>
          <p:cNvPr id="13" name="TextBox 13"/>
          <p:cNvSpPr txBox="1"/>
          <p:nvPr/>
        </p:nvSpPr>
        <p:spPr>
          <a:xfrm>
            <a:off x="12213007" y="8267700"/>
            <a:ext cx="5046293" cy="990600"/>
          </a:xfrm>
          <a:prstGeom prst="rect">
            <a:avLst/>
          </a:prstGeom>
        </p:spPr>
        <p:txBody>
          <a:bodyPr lIns="0" tIns="0" rIns="0" bIns="0" rtlCol="0" anchor="t">
            <a:spAutoFit/>
          </a:bodyPr>
          <a:lstStyle/>
          <a:p>
            <a:pPr algn="r">
              <a:lnSpc>
                <a:spcPts val="3900"/>
              </a:lnSpc>
            </a:pPr>
            <a:r>
              <a:rPr lang="en-US" sz="3000">
                <a:solidFill>
                  <a:srgbClr val="000001"/>
                </a:solidFill>
                <a:latin typeface="League Spartan"/>
              </a:rPr>
              <a:t>Areas facing the Sun experience daytime.</a:t>
            </a:r>
          </a:p>
        </p:txBody>
      </p:sp>
    </p:spTree>
  </p:cSld>
  <p:clrMapOvr>
    <a:masterClrMapping/>
  </p:clrMapOvr>
  <p:transition spd="med">
    <p:cover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2" name="Group 2"/>
          <p:cNvGrpSpPr/>
          <p:nvPr/>
        </p:nvGrpSpPr>
        <p:grpSpPr>
          <a:xfrm>
            <a:off x="0" y="5143500"/>
            <a:ext cx="9144000" cy="5333028"/>
            <a:chOff x="0" y="0"/>
            <a:chExt cx="2408296" cy="1354667"/>
          </a:xfrm>
        </p:grpSpPr>
        <p:sp>
          <p:nvSpPr>
            <p:cNvPr id="3" name="Freeform 3"/>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58258"/>
            </a:solidFill>
          </p:spPr>
          <p:txBody>
            <a:bodyPr/>
            <a:lstStyle/>
            <a:p>
              <a:endParaRPr lang="tr-TR"/>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9109129" y="-222462"/>
            <a:ext cx="9144000" cy="5365962"/>
            <a:chOff x="0" y="0"/>
            <a:chExt cx="2408296" cy="1354667"/>
          </a:xfrm>
        </p:grpSpPr>
        <p:sp>
          <p:nvSpPr>
            <p:cNvPr id="6" name="Freeform 6"/>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CE59A"/>
            </a:solidFill>
          </p:spPr>
          <p:txBody>
            <a:bodyPr/>
            <a:lstStyle/>
            <a:p>
              <a:endParaRPr lang="tr-TR"/>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0843792" y="5623981"/>
            <a:ext cx="6081353" cy="4146377"/>
          </a:xfrm>
          <a:custGeom>
            <a:avLst/>
            <a:gdLst/>
            <a:ahLst/>
            <a:cxnLst/>
            <a:rect l="l" t="t" r="r" b="b"/>
            <a:pathLst>
              <a:path w="6081353" h="4146377">
                <a:moveTo>
                  <a:pt x="0" y="0"/>
                </a:moveTo>
                <a:lnTo>
                  <a:pt x="6081354" y="0"/>
                </a:lnTo>
                <a:lnTo>
                  <a:pt x="6081354" y="4146378"/>
                </a:lnTo>
                <a:lnTo>
                  <a:pt x="0" y="4146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9" name="Freeform 9"/>
          <p:cNvSpPr/>
          <p:nvPr/>
        </p:nvSpPr>
        <p:spPr>
          <a:xfrm>
            <a:off x="11189059" y="183437"/>
            <a:ext cx="5390820" cy="4587098"/>
          </a:xfrm>
          <a:custGeom>
            <a:avLst/>
            <a:gdLst/>
            <a:ahLst/>
            <a:cxnLst/>
            <a:rect l="l" t="t" r="r" b="b"/>
            <a:pathLst>
              <a:path w="5390820" h="4587098">
                <a:moveTo>
                  <a:pt x="0" y="0"/>
                </a:moveTo>
                <a:lnTo>
                  <a:pt x="5390820" y="0"/>
                </a:lnTo>
                <a:lnTo>
                  <a:pt x="5390820" y="4587098"/>
                </a:lnTo>
                <a:lnTo>
                  <a:pt x="0" y="4587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Freeform 10"/>
          <p:cNvSpPr/>
          <p:nvPr/>
        </p:nvSpPr>
        <p:spPr>
          <a:xfrm>
            <a:off x="1696570" y="5315044"/>
            <a:ext cx="5413922" cy="4764251"/>
          </a:xfrm>
          <a:custGeom>
            <a:avLst/>
            <a:gdLst/>
            <a:ahLst/>
            <a:cxnLst/>
            <a:rect l="l" t="t" r="r" b="b"/>
            <a:pathLst>
              <a:path w="5413922" h="4764251">
                <a:moveTo>
                  <a:pt x="0" y="0"/>
                </a:moveTo>
                <a:lnTo>
                  <a:pt x="5413922" y="0"/>
                </a:lnTo>
                <a:lnTo>
                  <a:pt x="5413922" y="4764252"/>
                </a:lnTo>
                <a:lnTo>
                  <a:pt x="0" y="4764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1" name="TextBox 11"/>
          <p:cNvSpPr txBox="1"/>
          <p:nvPr/>
        </p:nvSpPr>
        <p:spPr>
          <a:xfrm>
            <a:off x="1696570" y="1427236"/>
            <a:ext cx="5941316" cy="2667397"/>
          </a:xfrm>
          <a:prstGeom prst="rect">
            <a:avLst/>
          </a:prstGeom>
        </p:spPr>
        <p:txBody>
          <a:bodyPr lIns="0" tIns="0" rIns="0" bIns="0" rtlCol="0" anchor="t">
            <a:spAutoFit/>
          </a:bodyPr>
          <a:lstStyle/>
          <a:p>
            <a:pPr>
              <a:lnSpc>
                <a:spcPts val="5199"/>
              </a:lnSpc>
            </a:pPr>
            <a:r>
              <a:rPr lang="en-US" sz="3999" u="none" dirty="0">
                <a:solidFill>
                  <a:srgbClr val="000001"/>
                </a:solidFill>
                <a:latin typeface="League Spartan"/>
              </a:rPr>
              <a:t>What activities can you do during daytime and nighttime?</a:t>
            </a:r>
          </a:p>
        </p:txBody>
      </p:sp>
    </p:spTree>
  </p:cSld>
  <p:clrMapOvr>
    <a:masterClrMapping/>
  </p:clrMapOvr>
  <p:transition spd="med">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5900" y="7064"/>
            <a:ext cx="3129206" cy="21698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848" y="5820938"/>
            <a:ext cx="2035317" cy="10732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31" y="6024433"/>
            <a:ext cx="1275551" cy="78784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670" y="5983844"/>
            <a:ext cx="2619435" cy="11214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8072" y="6053289"/>
            <a:ext cx="2301831" cy="67887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44477" y="5820938"/>
            <a:ext cx="1847850" cy="13716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4547" y="7377260"/>
            <a:ext cx="4040366" cy="847649"/>
          </a:xfrm>
          <a:prstGeom prst="rect">
            <a:avLst/>
          </a:prstGeom>
        </p:spPr>
      </p:pic>
      <p:sp>
        <p:nvSpPr>
          <p:cNvPr id="12" name="TextBox 11"/>
          <p:cNvSpPr txBox="1"/>
          <p:nvPr/>
        </p:nvSpPr>
        <p:spPr>
          <a:xfrm>
            <a:off x="4967137" y="2176564"/>
            <a:ext cx="3949478" cy="784830"/>
          </a:xfrm>
          <a:prstGeom prst="rect">
            <a:avLst/>
          </a:prstGeom>
          <a:noFill/>
        </p:spPr>
        <p:txBody>
          <a:bodyPr wrap="square" rtlCol="0">
            <a:spAutoFit/>
          </a:bodyPr>
          <a:lstStyle/>
          <a:p>
            <a:r>
              <a:rPr lang="en-US" cap="small" dirty="0">
                <a:solidFill>
                  <a:schemeClr val="accent2">
                    <a:lumMod val="75000"/>
                  </a:schemeClr>
                </a:solidFill>
              </a:rPr>
              <a:t>2022-1-BG01-KA220-SCH-000085065</a:t>
            </a:r>
            <a:endParaRPr lang="en-GB" dirty="0">
              <a:solidFill>
                <a:schemeClr val="accent2">
                  <a:lumMod val="75000"/>
                </a:schemeClr>
              </a:solidFill>
            </a:endParaRPr>
          </a:p>
          <a:p>
            <a:r>
              <a:rPr lang="en-GB" sz="2700" dirty="0"/>
              <a:t> </a:t>
            </a:r>
          </a:p>
        </p:txBody>
      </p:sp>
      <p:sp>
        <p:nvSpPr>
          <p:cNvPr id="13" name="TextBox 12"/>
          <p:cNvSpPr txBox="1"/>
          <p:nvPr/>
        </p:nvSpPr>
        <p:spPr>
          <a:xfrm>
            <a:off x="4488873" y="3033683"/>
            <a:ext cx="7481454" cy="2169825"/>
          </a:xfrm>
          <a:prstGeom prst="rect">
            <a:avLst/>
          </a:prstGeom>
          <a:noFill/>
        </p:spPr>
        <p:txBody>
          <a:bodyPr wrap="square" rtlCol="0">
            <a:spAutoFit/>
          </a:bodyPr>
          <a:lstStyle/>
          <a:p>
            <a:r>
              <a:rPr lang="en-GB" sz="2700" dirty="0">
                <a:solidFill>
                  <a:schemeClr val="accent2">
                    <a:lumMod val="60000"/>
                    <a:lumOff val="40000"/>
                  </a:schemeClr>
                </a:solidFill>
              </a:rPr>
              <a:t>School subject: </a:t>
            </a:r>
            <a:r>
              <a:rPr lang="tr-TR" sz="2700" b="1" dirty="0">
                <a:solidFill>
                  <a:srgbClr val="0070C0"/>
                </a:solidFill>
              </a:rPr>
              <a:t>Natural </a:t>
            </a:r>
            <a:r>
              <a:rPr lang="tr-TR" sz="2700" b="1" dirty="0" err="1">
                <a:solidFill>
                  <a:srgbClr val="0070C0"/>
                </a:solidFill>
              </a:rPr>
              <a:t>Science</a:t>
            </a:r>
            <a:endParaRPr lang="en-GB" sz="2700" b="1" dirty="0">
              <a:solidFill>
                <a:srgbClr val="0070C0"/>
              </a:solidFill>
            </a:endParaRPr>
          </a:p>
          <a:p>
            <a:r>
              <a:rPr lang="en-GB" sz="2700" dirty="0" err="1">
                <a:solidFill>
                  <a:schemeClr val="accent2">
                    <a:lumMod val="60000"/>
                    <a:lumOff val="40000"/>
                  </a:schemeClr>
                </a:solidFill>
              </a:rPr>
              <a:t>Students’Age</a:t>
            </a:r>
            <a:r>
              <a:rPr lang="en-GB" sz="2700" dirty="0">
                <a:solidFill>
                  <a:schemeClr val="accent2">
                    <a:lumMod val="60000"/>
                    <a:lumOff val="40000"/>
                  </a:schemeClr>
                </a:solidFill>
              </a:rPr>
              <a:t>:</a:t>
            </a:r>
            <a:r>
              <a:rPr lang="en-GB" sz="2700" dirty="0"/>
              <a:t> </a:t>
            </a:r>
            <a:r>
              <a:rPr lang="tr-TR" sz="2700" b="1" dirty="0">
                <a:solidFill>
                  <a:srgbClr val="0070C0"/>
                </a:solidFill>
              </a:rPr>
              <a:t>8</a:t>
            </a:r>
            <a:r>
              <a:rPr lang="en-GB" sz="2700" b="1" dirty="0">
                <a:solidFill>
                  <a:srgbClr val="0070C0"/>
                </a:solidFill>
              </a:rPr>
              <a:t> years</a:t>
            </a:r>
          </a:p>
          <a:p>
            <a:r>
              <a:rPr lang="en-GB" sz="2700" dirty="0">
                <a:solidFill>
                  <a:schemeClr val="accent2">
                    <a:lumMod val="60000"/>
                    <a:lumOff val="40000"/>
                  </a:schemeClr>
                </a:solidFill>
              </a:rPr>
              <a:t>Topic:</a:t>
            </a:r>
            <a:r>
              <a:rPr lang="en-GB" sz="2700" dirty="0">
                <a:solidFill>
                  <a:srgbClr val="0070C0"/>
                </a:solidFill>
              </a:rPr>
              <a:t> </a:t>
            </a:r>
            <a:r>
              <a:rPr lang="en-US" sz="2700" b="1" dirty="0">
                <a:solidFill>
                  <a:srgbClr val="0070C0"/>
                </a:solidFill>
              </a:rPr>
              <a:t>The effects of the Earth's movements and shape on our life</a:t>
            </a:r>
          </a:p>
          <a:p>
            <a:r>
              <a:rPr lang="en-GB" sz="2700" b="1" dirty="0">
                <a:solidFill>
                  <a:schemeClr val="accent2">
                    <a:lumMod val="60000"/>
                    <a:lumOff val="40000"/>
                  </a:schemeClr>
                </a:solidFill>
              </a:rPr>
              <a:t>Credits:</a:t>
            </a:r>
            <a:r>
              <a:rPr lang="en-GB" sz="2700" b="1" dirty="0">
                <a:solidFill>
                  <a:srgbClr val="0070C0"/>
                </a:solidFill>
              </a:rPr>
              <a:t> Antalya Directorate Of Education</a:t>
            </a:r>
            <a:endParaRPr lang="en-GB" sz="2700" dirty="0"/>
          </a:p>
        </p:txBody>
      </p:sp>
      <p:sp>
        <p:nvSpPr>
          <p:cNvPr id="14" name="TextBox 13"/>
          <p:cNvSpPr txBox="1"/>
          <p:nvPr/>
        </p:nvSpPr>
        <p:spPr>
          <a:xfrm>
            <a:off x="4488874" y="8649252"/>
            <a:ext cx="6844145" cy="346249"/>
          </a:xfrm>
          <a:prstGeom prst="rect">
            <a:avLst/>
          </a:prstGeom>
          <a:noFill/>
        </p:spPr>
        <p:txBody>
          <a:bodyPr wrap="square" rtlCol="0">
            <a:spAutoFit/>
          </a:bodyPr>
          <a:lstStyle/>
          <a:p>
            <a:pPr algn="ctr"/>
            <a:r>
              <a:rPr lang="en-GB" sz="1650" dirty="0"/>
              <a:t>All media are within the EU intellectual property law.</a:t>
            </a:r>
          </a:p>
        </p:txBody>
      </p:sp>
      <p:sp>
        <p:nvSpPr>
          <p:cNvPr id="15" name="TextBox 14"/>
          <p:cNvSpPr txBox="1"/>
          <p:nvPr/>
        </p:nvSpPr>
        <p:spPr>
          <a:xfrm>
            <a:off x="651273" y="9456777"/>
            <a:ext cx="16769625" cy="600164"/>
          </a:xfrm>
          <a:prstGeom prst="rect">
            <a:avLst/>
          </a:prstGeom>
          <a:noFill/>
        </p:spPr>
        <p:txBody>
          <a:bodyPr wrap="square" rtlCol="0">
            <a:spAutoFit/>
          </a:bodyPr>
          <a:lstStyle/>
          <a:p>
            <a:pPr algn="ctr"/>
            <a:r>
              <a:rPr lang="en-GB" sz="1650" dirty="0"/>
              <a:t>The European Commission’s support for this publication does not constitute an endorsement of the contents, which reflect the views only of the authors, and the Commission cannot be held responsible for any use which may be made of the information contained herein.</a:t>
            </a:r>
          </a:p>
        </p:txBody>
      </p:sp>
    </p:spTree>
    <p:extLst>
      <p:ext uri="{BB962C8B-B14F-4D97-AF65-F5344CB8AC3E}">
        <p14:creationId xmlns:p14="http://schemas.microsoft.com/office/powerpoint/2010/main" val="39478941"/>
      </p:ext>
    </p:extLst>
  </p:cSld>
  <p:clrMapOvr>
    <a:masterClrMapping/>
  </p:clrMapOvr>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TotalTime>
  <Words>308</Words>
  <Application>Microsoft Office PowerPoint</Application>
  <PresentationFormat>Özel</PresentationFormat>
  <Paragraphs>31</Paragraphs>
  <Slides>8</Slides>
  <Notes>0</Notes>
  <HiddenSlides>0</HiddenSlides>
  <MMClips>1</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8</vt:i4>
      </vt:variant>
    </vt:vector>
  </HeadingPairs>
  <TitlesOfParts>
    <vt:vector size="17" baseType="lpstr">
      <vt:lpstr>Calibri</vt:lpstr>
      <vt:lpstr>Arial</vt:lpstr>
      <vt:lpstr>League Spartan</vt:lpstr>
      <vt:lpstr>Now</vt:lpstr>
      <vt:lpstr>Wingdings 3</vt:lpstr>
      <vt:lpstr>Trocchi</vt:lpstr>
      <vt:lpstr>Trebuchet MS</vt:lpstr>
      <vt:lpstr>Open Sauce</vt:lpstr>
      <vt:lpstr>Yüzeyler</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 Moon, Stars and Telling Time Education Presentation in Violet Yellow Flat Cartoon Style</dc:title>
  <dc:creator>Pınar Bayram</dc:creator>
  <cp:lastModifiedBy>Erkan Öztürk</cp:lastModifiedBy>
  <cp:revision>4</cp:revision>
  <dcterms:created xsi:type="dcterms:W3CDTF">2006-08-16T00:00:00Z</dcterms:created>
  <dcterms:modified xsi:type="dcterms:W3CDTF">2023-08-03T12:51:50Z</dcterms:modified>
  <dc:identifier>DAFqWeRbqfY</dc:identifier>
</cp:coreProperties>
</file>